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5" r:id="rId3"/>
    <p:sldId id="257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6" r:id="rId13"/>
    <p:sldId id="272" r:id="rId14"/>
    <p:sldId id="270" r:id="rId15"/>
    <p:sldId id="269" r:id="rId16"/>
    <p:sldId id="273" r:id="rId1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2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15.wmf"/><Relationship Id="rId2" Type="http://schemas.openxmlformats.org/officeDocument/2006/relationships/image" Target="../media/image21.wmf"/><Relationship Id="rId1" Type="http://schemas.openxmlformats.org/officeDocument/2006/relationships/image" Target="../media/image17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18.wmf"/><Relationship Id="rId1" Type="http://schemas.openxmlformats.org/officeDocument/2006/relationships/image" Target="../media/image2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EB097-3C23-4A34-AECF-5A782C9EEC83}" type="datetimeFigureOut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54246-419B-48EF-BE9B-D63043BD518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3729-A70B-41C5-9F4C-E2C06A3F83F9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8D45D-A81F-4F21-B31F-90EA6D757906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AC63E-E415-4245-9634-D4C0843E2C56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9D38B-C805-464A-A4E3-4A58B1F17C99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9469-00D7-4852-BCFA-F1E15420B302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F12-E525-44D2-9176-812BF2C62F0A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46023-6B42-4EBE-B477-9BBB13F18F24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B0EAE-419A-4B58-9C07-307832134E09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D3A5-5392-45EB-AE4F-D40470FA74A8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217AC-DE0B-41E9-B817-8AAD7C3324DA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A1C34-9C31-43F4-B14F-60BF3796FC5A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8463-1AC2-4E94-A6DC-59A8A5327E4B}" type="datetime1">
              <a:rPr lang="zh-TW" altLang="en-US" smtClean="0"/>
              <a:pPr/>
              <a:t>2008/8/29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B7114-3CBF-4183-BE81-59FDA8BE3F2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image" Target="../media/image38.png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png"/><Relationship Id="rId11" Type="http://schemas.openxmlformats.org/officeDocument/2006/relationships/oleObject" Target="../embeddings/oleObject29.bin"/><Relationship Id="rId5" Type="http://schemas.openxmlformats.org/officeDocument/2006/relationships/image" Target="../media/image40.png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39.pn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4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26.png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25.png"/><Relationship Id="rId9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Singularly Continuous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772300" cy="2138362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A.3 Random Variable with Neither Density nor Probability Mass Function</a:t>
            </a:r>
          </a:p>
          <a:p>
            <a:endParaRPr lang="en-US" altLang="zh-TW" dirty="0" smtClean="0"/>
          </a:p>
          <a:p>
            <a:r>
              <a:rPr lang="en-US" altLang="zh-TW" dirty="0" err="1" smtClean="0"/>
              <a:t>Yiling</a:t>
            </a:r>
            <a:r>
              <a:rPr lang="en-US" altLang="zh-TW" dirty="0" smtClean="0"/>
              <a:t> Lai</a:t>
            </a:r>
          </a:p>
          <a:p>
            <a:r>
              <a:rPr lang="en-US" altLang="zh-TW" dirty="0" smtClean="0"/>
              <a:t>2008/8/29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Does Y have a probability mass function?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If Y had a probability mass function…</a:t>
            </a:r>
          </a:p>
          <a:p>
            <a:pPr>
              <a:buNone/>
            </a:pP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      For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some number           we would  have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If </a:t>
            </a:r>
            <a:r>
              <a:rPr lang="en-US" altLang="zh-TW" i="1" dirty="0" smtClean="0"/>
              <a:t>x</a:t>
            </a:r>
            <a:r>
              <a:rPr lang="en-US" altLang="zh-TW" dirty="0" smtClean="0"/>
              <a:t> is </a:t>
            </a:r>
            <a:r>
              <a:rPr lang="en-US" altLang="zh-TW" u="sng" dirty="0" smtClean="0"/>
              <a:t>not</a:t>
            </a:r>
            <a:r>
              <a:rPr lang="en-US" altLang="zh-TW" dirty="0" smtClean="0"/>
              <a:t> of the form</a:t>
            </a:r>
          </a:p>
          <a:p>
            <a:pPr lvl="1"/>
            <a:r>
              <a:rPr lang="en-US" altLang="zh-TW" i="1" dirty="0" smtClean="0"/>
              <a:t>x</a:t>
            </a:r>
            <a:r>
              <a:rPr lang="en-US" altLang="zh-TW" dirty="0" smtClean="0"/>
              <a:t> has a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unique</a:t>
            </a:r>
            <a:r>
              <a:rPr lang="en-US" altLang="zh-TW" dirty="0" smtClean="0"/>
              <a:t> base-three expansion </a:t>
            </a:r>
          </a:p>
          <a:p>
            <a:r>
              <a:rPr lang="en-US" altLang="zh-TW" dirty="0" smtClean="0"/>
              <a:t>If x is of the form</a:t>
            </a:r>
          </a:p>
          <a:p>
            <a:pPr lvl="1"/>
            <a:r>
              <a:rPr lang="en-US" altLang="zh-TW" dirty="0" smtClean="0"/>
              <a:t>x has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two</a:t>
            </a:r>
            <a:r>
              <a:rPr lang="en-US" altLang="zh-TW" dirty="0" smtClean="0"/>
              <a:t> base-three expansions.</a:t>
            </a:r>
          </a:p>
          <a:p>
            <a:pPr lvl="1"/>
            <a:endParaRPr lang="zh-TW" altLang="en-US" dirty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32711" y="3857628"/>
            <a:ext cx="2297007" cy="785818"/>
          </a:xfrm>
          <a:prstGeom prst="rect">
            <a:avLst/>
          </a:prstGeom>
          <a:noFill/>
        </p:spPr>
      </p:pic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46984" y="3286124"/>
            <a:ext cx="4554172" cy="642942"/>
          </a:xfrm>
          <a:prstGeom prst="rect">
            <a:avLst/>
          </a:prstGeom>
          <a:noFill/>
        </p:spPr>
      </p:pic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4429132"/>
            <a:ext cx="4554172" cy="642942"/>
          </a:xfrm>
          <a:prstGeom prst="rect">
            <a:avLst/>
          </a:prstGeom>
          <a:noFill/>
        </p:spPr>
      </p:pic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3567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5715016"/>
            <a:ext cx="6794548" cy="571504"/>
          </a:xfrm>
          <a:prstGeom prst="rect">
            <a:avLst/>
          </a:prstGeom>
          <a:noFill/>
        </p:spPr>
      </p:pic>
      <p:sp>
        <p:nvSpPr>
          <p:cNvPr id="21" name="投影片編號版面配置區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3573" name="Picture 2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2285992"/>
            <a:ext cx="733425" cy="390525"/>
          </a:xfrm>
          <a:prstGeom prst="rect">
            <a:avLst/>
          </a:prstGeom>
          <a:noFill/>
        </p:spPr>
      </p:pic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3575" name="Picture 2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857496"/>
            <a:ext cx="2000250" cy="419100"/>
          </a:xfrm>
          <a:prstGeom prst="rect">
            <a:avLst/>
          </a:prstGeom>
          <a:noFill/>
        </p:spPr>
      </p:pic>
      <p:sp>
        <p:nvSpPr>
          <p:cNvPr id="23" name="向右箭號 22"/>
          <p:cNvSpPr/>
          <p:nvPr/>
        </p:nvSpPr>
        <p:spPr>
          <a:xfrm>
            <a:off x="642910" y="2428868"/>
            <a:ext cx="357190" cy="142876"/>
          </a:xfrm>
          <a:prstGeom prst="right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Does Y have a probability mass function</a:t>
            </a:r>
            <a:r>
              <a:rPr lang="en-US" altLang="zh-TW" dirty="0" smtClean="0"/>
              <a:t>? (cont.)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In either case, there are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at most two </a:t>
            </a:r>
            <a:r>
              <a:rPr lang="en-US" altLang="zh-TW" dirty="0" smtClean="0"/>
              <a:t>choices of           for which </a:t>
            </a:r>
          </a:p>
          <a:p>
            <a:r>
              <a:rPr lang="en-US" altLang="zh-TW" dirty="0" smtClean="0"/>
              <a:t>In other words, the set                            has either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one or two</a:t>
            </a:r>
            <a:r>
              <a:rPr lang="en-US" altLang="zh-TW" dirty="0" smtClean="0"/>
              <a:t> elements.</a:t>
            </a:r>
          </a:p>
          <a:p>
            <a:r>
              <a:rPr lang="en-US" altLang="zh-TW" dirty="0" smtClean="0"/>
              <a:t>The probability of a set with one element is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zero</a:t>
            </a:r>
            <a:r>
              <a:rPr lang="en-US" altLang="zh-TW" dirty="0" smtClean="0"/>
              <a:t> and the probability of a set with two elements is 0+0=0. </a:t>
            </a:r>
          </a:p>
          <a:p>
            <a:pPr>
              <a:buNone/>
            </a:pPr>
            <a:r>
              <a:rPr lang="en-US" altLang="zh-TW" dirty="0" smtClean="0"/>
              <a:t>         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向右箭號 10"/>
          <p:cNvSpPr/>
          <p:nvPr/>
        </p:nvSpPr>
        <p:spPr>
          <a:xfrm>
            <a:off x="571472" y="5429264"/>
            <a:ext cx="42862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" name="向右箭號 13"/>
          <p:cNvSpPr/>
          <p:nvPr/>
        </p:nvSpPr>
        <p:spPr>
          <a:xfrm>
            <a:off x="571472" y="5929330"/>
            <a:ext cx="42862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1071538" y="5857892"/>
            <a:ext cx="721523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dirty="0" smtClean="0">
                <a:solidFill>
                  <a:schemeClr val="tx1"/>
                </a:solidFill>
              </a:rPr>
              <a:t>Y cannot have a probability mass function.</a:t>
            </a:r>
            <a:endParaRPr lang="zh-TW" altLang="en-US" sz="3200" dirty="0">
              <a:solidFill>
                <a:schemeClr val="tx1"/>
              </a:solidFill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2214554"/>
            <a:ext cx="790575" cy="361950"/>
          </a:xfrm>
          <a:prstGeom prst="rect">
            <a:avLst/>
          </a:prstGeom>
          <a:noFill/>
        </p:spPr>
      </p:pic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2214554"/>
            <a:ext cx="1295400" cy="390525"/>
          </a:xfrm>
          <a:prstGeom prst="rect">
            <a:avLst/>
          </a:prstGeom>
          <a:noFill/>
        </p:spPr>
      </p:pic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6637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786058"/>
            <a:ext cx="2390775" cy="390525"/>
          </a:xfrm>
          <a:prstGeom prst="rect">
            <a:avLst/>
          </a:prstGeom>
          <a:noFill/>
        </p:spPr>
      </p:pic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6641" name="Picture 1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5357826"/>
            <a:ext cx="1838325" cy="390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 flipH="1">
            <a:off x="5286380" y="6000768"/>
            <a:ext cx="438152" cy="2777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矩形 44"/>
          <p:cNvSpPr/>
          <p:nvPr/>
        </p:nvSpPr>
        <p:spPr>
          <a:xfrm flipH="1">
            <a:off x="2714612" y="6000768"/>
            <a:ext cx="438152" cy="2777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 21"/>
          <p:cNvSpPr/>
          <p:nvPr/>
        </p:nvSpPr>
        <p:spPr>
          <a:xfrm>
            <a:off x="6143636" y="2500306"/>
            <a:ext cx="1285884" cy="2857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p=0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Cumulative Distribution Function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The cumulative distribution function</a:t>
            </a:r>
          </a:p>
          <a:p>
            <a:pPr>
              <a:buNone/>
            </a:pPr>
            <a:r>
              <a:rPr lang="en-US" altLang="zh-TW" dirty="0" smtClean="0"/>
              <a:t>	satisfies</a:t>
            </a:r>
          </a:p>
          <a:p>
            <a:pPr>
              <a:buNone/>
            </a:pPr>
            <a:r>
              <a:rPr lang="en-US" altLang="zh-TW" dirty="0" smtClean="0"/>
              <a:t>	</a:t>
            </a:r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857496"/>
            <a:ext cx="4683158" cy="571504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500438"/>
            <a:ext cx="5286410" cy="571504"/>
          </a:xfrm>
          <a:prstGeom prst="rect">
            <a:avLst/>
          </a:prstGeom>
          <a:noFill/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4143380"/>
            <a:ext cx="5842041" cy="571504"/>
          </a:xfrm>
          <a:prstGeom prst="rect">
            <a:avLst/>
          </a:prstGeom>
          <a:noFill/>
        </p:spPr>
      </p:pic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4920656"/>
            <a:ext cx="5929354" cy="580046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4857752" y="2500306"/>
            <a:ext cx="128588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p=1/2</a:t>
            </a:r>
            <a:endParaRPr lang="zh-TW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429520" y="2500306"/>
            <a:ext cx="128588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p=1/2</a:t>
            </a:r>
            <a:endParaRPr lang="zh-TW" altLang="en-US" dirty="0" smtClean="0"/>
          </a:p>
        </p:txBody>
      </p:sp>
      <p:cxnSp>
        <p:nvCxnSpPr>
          <p:cNvPr id="17" name="直線接點 16"/>
          <p:cNvCxnSpPr/>
          <p:nvPr/>
        </p:nvCxnSpPr>
        <p:spPr>
          <a:xfrm>
            <a:off x="4857752" y="2786058"/>
            <a:ext cx="38576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714876" y="2216142"/>
            <a:ext cx="21431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19" name="Object 3"/>
          <p:cNvGraphicFramePr>
            <a:graphicFrameLocks noChangeAspect="1"/>
          </p:cNvGraphicFramePr>
          <p:nvPr/>
        </p:nvGraphicFramePr>
        <p:xfrm>
          <a:off x="6073787" y="2144704"/>
          <a:ext cx="212725" cy="355600"/>
        </p:xfrm>
        <a:graphic>
          <a:graphicData uri="http://schemas.openxmlformats.org/presentationml/2006/ole">
            <p:oleObj spid="_x0000_s22539" name="方程式" r:id="rId7" imgW="139680" imgH="393480" progId="Equation.3">
              <p:embed/>
            </p:oleObj>
          </a:graphicData>
        </a:graphic>
      </p:graphicFrame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7348546" y="2144687"/>
          <a:ext cx="231775" cy="355600"/>
        </p:xfrm>
        <a:graphic>
          <a:graphicData uri="http://schemas.openxmlformats.org/presentationml/2006/ole">
            <p:oleObj spid="_x0000_s22540" name="方程式" r:id="rId8" imgW="152280" imgH="393480" progId="Equation.3">
              <p:embed/>
            </p:oleObj>
          </a:graphicData>
        </a:graphic>
      </p:graphicFrame>
      <p:sp>
        <p:nvSpPr>
          <p:cNvPr id="21" name="矩形 20"/>
          <p:cNvSpPr/>
          <p:nvPr/>
        </p:nvSpPr>
        <p:spPr>
          <a:xfrm>
            <a:off x="8572528" y="2216142"/>
            <a:ext cx="21431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2285984" y="6000768"/>
            <a:ext cx="438152" cy="277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5" name="矩形 34"/>
          <p:cNvSpPr/>
          <p:nvPr/>
        </p:nvSpPr>
        <p:spPr>
          <a:xfrm flipH="1">
            <a:off x="3143240" y="6000768"/>
            <a:ext cx="438152" cy="277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4857752" y="6000768"/>
            <a:ext cx="438152" cy="277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7" name="矩形 36"/>
          <p:cNvSpPr/>
          <p:nvPr/>
        </p:nvSpPr>
        <p:spPr>
          <a:xfrm flipH="1">
            <a:off x="5715008" y="6000768"/>
            <a:ext cx="438152" cy="277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8" name="直線接點 37"/>
          <p:cNvCxnSpPr/>
          <p:nvPr/>
        </p:nvCxnSpPr>
        <p:spPr>
          <a:xfrm>
            <a:off x="2285984" y="6286520"/>
            <a:ext cx="38576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2214546" y="5715016"/>
            <a:ext cx="21431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40" name="Object 9"/>
          <p:cNvGraphicFramePr>
            <a:graphicFrameLocks noChangeAspect="1"/>
          </p:cNvGraphicFramePr>
          <p:nvPr/>
        </p:nvGraphicFramePr>
        <p:xfrm>
          <a:off x="3500430" y="5643578"/>
          <a:ext cx="212725" cy="355600"/>
        </p:xfrm>
        <a:graphic>
          <a:graphicData uri="http://schemas.openxmlformats.org/presentationml/2006/ole">
            <p:oleObj spid="_x0000_s22546" name="方程式" r:id="rId9" imgW="139680" imgH="393480" progId="Equation.3">
              <p:embed/>
            </p:oleObj>
          </a:graphicData>
        </a:graphic>
      </p:graphicFrame>
      <p:graphicFrame>
        <p:nvGraphicFramePr>
          <p:cNvPr id="41" name="Object 10"/>
          <p:cNvGraphicFramePr>
            <a:graphicFrameLocks noChangeAspect="1"/>
          </p:cNvGraphicFramePr>
          <p:nvPr/>
        </p:nvGraphicFramePr>
        <p:xfrm>
          <a:off x="2643174" y="5643578"/>
          <a:ext cx="212725" cy="355600"/>
        </p:xfrm>
        <a:graphic>
          <a:graphicData uri="http://schemas.openxmlformats.org/presentationml/2006/ole">
            <p:oleObj spid="_x0000_s22547" name="方程式" r:id="rId10" imgW="139680" imgH="393480" progId="Equation.3">
              <p:embed/>
            </p:oleObj>
          </a:graphicData>
        </a:graphic>
      </p:graphicFrame>
      <p:graphicFrame>
        <p:nvGraphicFramePr>
          <p:cNvPr id="42" name="Object 11"/>
          <p:cNvGraphicFramePr>
            <a:graphicFrameLocks noChangeAspect="1"/>
          </p:cNvGraphicFramePr>
          <p:nvPr/>
        </p:nvGraphicFramePr>
        <p:xfrm>
          <a:off x="3062274" y="5643578"/>
          <a:ext cx="233363" cy="355600"/>
        </p:xfrm>
        <a:graphic>
          <a:graphicData uri="http://schemas.openxmlformats.org/presentationml/2006/ole">
            <p:oleObj spid="_x0000_s22548" name="方程式" r:id="rId11" imgW="152280" imgH="393480" progId="Equation.3">
              <p:embed/>
            </p:oleObj>
          </a:graphicData>
        </a:graphic>
      </p:graphicFrame>
      <p:graphicFrame>
        <p:nvGraphicFramePr>
          <p:cNvPr id="43" name="Object 12"/>
          <p:cNvGraphicFramePr>
            <a:graphicFrameLocks noChangeAspect="1"/>
          </p:cNvGraphicFramePr>
          <p:nvPr/>
        </p:nvGraphicFramePr>
        <p:xfrm>
          <a:off x="2214546" y="6286520"/>
          <a:ext cx="547685" cy="428632"/>
        </p:xfrm>
        <a:graphic>
          <a:graphicData uri="http://schemas.openxmlformats.org/presentationml/2006/ole">
            <p:oleObj spid="_x0000_s22549" name="方程式" r:id="rId12" imgW="406080" imgH="393480" progId="Equation.3">
              <p:embed/>
            </p:oleObj>
          </a:graphicData>
        </a:graphic>
      </p:graphicFrame>
      <p:graphicFrame>
        <p:nvGraphicFramePr>
          <p:cNvPr id="44" name="Object 13"/>
          <p:cNvGraphicFramePr>
            <a:graphicFrameLocks noChangeAspect="1"/>
          </p:cNvGraphicFramePr>
          <p:nvPr/>
        </p:nvGraphicFramePr>
        <p:xfrm>
          <a:off x="3143240" y="6286520"/>
          <a:ext cx="547688" cy="428625"/>
        </p:xfrm>
        <a:graphic>
          <a:graphicData uri="http://schemas.openxmlformats.org/presentationml/2006/ole">
            <p:oleObj spid="_x0000_s22550" name="方程式" r:id="rId13" imgW="406080" imgH="393480" progId="Equation.3">
              <p:embed/>
            </p:oleObj>
          </a:graphicData>
        </a:graphic>
      </p:graphicFrame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2551" name="Picture 23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1714488"/>
            <a:ext cx="2052668" cy="353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Cumulative Distribution Function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                     for every x, </a:t>
            </a:r>
            <a:r>
              <a:rPr lang="en-US" altLang="zh-TW" i="1" dirty="0" smtClean="0"/>
              <a:t>F</a:t>
            </a:r>
            <a:r>
              <a:rPr lang="en-US" altLang="zh-TW" dirty="0" smtClean="0"/>
              <a:t> is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continuous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 </a:t>
            </a:r>
          </a:p>
          <a:p>
            <a:r>
              <a:rPr lang="en-US" altLang="zh-TW" dirty="0" smtClean="0"/>
              <a:t>A non-constant continuous function whose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derivative</a:t>
            </a:r>
            <a:r>
              <a:rPr lang="en-US" altLang="zh-TW" dirty="0" smtClean="0"/>
              <a:t> is almost everywhere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zero</a:t>
            </a:r>
            <a:r>
              <a:rPr lang="en-US" altLang="zh-TW" dirty="0" smtClean="0"/>
              <a:t> is said to be </a:t>
            </a:r>
            <a:r>
              <a:rPr lang="en-US" altLang="zh-TW" i="1" dirty="0" smtClean="0">
                <a:solidFill>
                  <a:schemeClr val="accent6">
                    <a:lumMod val="75000"/>
                  </a:schemeClr>
                </a:solidFill>
              </a:rPr>
              <a:t>singularly continuous</a:t>
            </a:r>
            <a:r>
              <a:rPr lang="en-US" altLang="zh-TW" dirty="0" smtClean="0"/>
              <a:t>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9711" name="Picture 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214554"/>
            <a:ext cx="7762929" cy="571504"/>
          </a:xfrm>
          <a:prstGeom prst="rect">
            <a:avLst/>
          </a:prstGeom>
          <a:noFill/>
        </p:spPr>
      </p:pic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24" name="Picture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714488"/>
            <a:ext cx="1838325" cy="390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 Singularly Continuous Function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14</a:t>
            </a:fld>
            <a:endParaRPr lang="zh-TW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l="20508" t="35491" r="19462" b="7659"/>
          <a:stretch>
            <a:fillRect/>
          </a:stretch>
        </p:blipFill>
        <p:spPr bwMode="auto">
          <a:xfrm>
            <a:off x="214282" y="1214422"/>
            <a:ext cx="873249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線接點 6"/>
          <p:cNvCxnSpPr/>
          <p:nvPr/>
        </p:nvCxnSpPr>
        <p:spPr>
          <a:xfrm rot="5400000">
            <a:off x="-715206" y="3786190"/>
            <a:ext cx="42862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 rot="5400000">
            <a:off x="-642180" y="3785396"/>
            <a:ext cx="42862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36714" t="58231" r="56902" b="31211"/>
          <a:stretch>
            <a:fillRect/>
          </a:stretch>
        </p:blipFill>
        <p:spPr bwMode="auto">
          <a:xfrm>
            <a:off x="4000496" y="4000504"/>
            <a:ext cx="928694" cy="928694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1285852" y="4357694"/>
            <a:ext cx="357190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8.0481E-7 L 0.33212 -0.0039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15</a:t>
            </a:fld>
            <a:endParaRPr lang="zh-TW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8542481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20241" r="14986"/>
          <a:stretch>
            <a:fillRect/>
          </a:stretch>
        </p:blipFill>
        <p:spPr bwMode="auto">
          <a:xfrm>
            <a:off x="3286116" y="2821730"/>
            <a:ext cx="4500594" cy="379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Singularly</a:t>
            </a:r>
            <a:r>
              <a:rPr lang="en-US" altLang="zh-TW" dirty="0" smtClean="0"/>
              <a:t> Continuous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 </a:t>
            </a:r>
            <a:r>
              <a:rPr lang="en-US" altLang="zh-TW" dirty="0" smtClean="0"/>
              <a:t>singularly </a:t>
            </a:r>
            <a:r>
              <a:rPr lang="en-US" altLang="zh-TW" dirty="0" smtClean="0"/>
              <a:t>continuous function is a continuous function that has a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zero</a:t>
            </a:r>
            <a:r>
              <a:rPr lang="en-US" altLang="zh-TW" dirty="0" smtClean="0"/>
              <a:t>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derivative almost everywhere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An example is the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Cantor function</a:t>
            </a:r>
            <a:r>
              <a:rPr lang="en-US" altLang="zh-TW" dirty="0" smtClean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16</a:t>
            </a:fld>
            <a:endParaRPr lang="zh-TW" altLang="en-US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/>
          <a:srcRect l="26367" t="31875" r="50781" b="56875"/>
          <a:stretch>
            <a:fillRect/>
          </a:stretch>
        </p:blipFill>
        <p:spPr bwMode="auto">
          <a:xfrm rot="20732335">
            <a:off x="5217759" y="5109510"/>
            <a:ext cx="3288906" cy="101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Singularly</a:t>
            </a:r>
            <a:r>
              <a:rPr lang="en-US" altLang="zh-TW" dirty="0" smtClean="0"/>
              <a:t> Continuous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 </a:t>
            </a:r>
            <a:r>
              <a:rPr lang="en-US" altLang="zh-TW" dirty="0" smtClean="0"/>
              <a:t>singularly </a:t>
            </a:r>
            <a:r>
              <a:rPr lang="en-US" altLang="zh-TW" dirty="0" smtClean="0"/>
              <a:t>continuous function is a continuous function that has a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zero</a:t>
            </a:r>
            <a:r>
              <a:rPr lang="en-US" altLang="zh-TW" dirty="0" smtClean="0"/>
              <a:t>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derivative almost everywhere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The distributions which are continuous but with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no density function</a:t>
            </a:r>
            <a:r>
              <a:rPr lang="en-US" altLang="zh-TW" dirty="0" smtClean="0"/>
              <a:t> are said to be singular.</a:t>
            </a:r>
          </a:p>
          <a:p>
            <a:r>
              <a:rPr lang="en-US" altLang="zh-TW" dirty="0" smtClean="0"/>
              <a:t>An example is the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Cantor function</a:t>
            </a:r>
            <a:r>
              <a:rPr lang="en-US" altLang="zh-TW" dirty="0" smtClean="0"/>
              <a:t>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2</a:t>
            </a:fld>
            <a:endParaRPr lang="zh-TW" alt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 l="26367" t="31875" r="50781" b="56875"/>
          <a:stretch>
            <a:fillRect/>
          </a:stretch>
        </p:blipFill>
        <p:spPr bwMode="auto">
          <a:xfrm rot="20732335">
            <a:off x="5566556" y="5237113"/>
            <a:ext cx="3288906" cy="101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Constructing the Cantor Set</a:t>
            </a:r>
            <a:endParaRPr lang="zh-TW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928662" y="1785926"/>
            <a:ext cx="771530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 23"/>
          <p:cNvSpPr/>
          <p:nvPr/>
        </p:nvSpPr>
        <p:spPr>
          <a:xfrm>
            <a:off x="785786" y="1500174"/>
            <a:ext cx="28575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429652" y="1500174"/>
            <a:ext cx="28575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28662" y="2571744"/>
            <a:ext cx="257176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500430" y="2571744"/>
            <a:ext cx="257176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矩形 27"/>
          <p:cNvSpPr/>
          <p:nvPr/>
        </p:nvSpPr>
        <p:spPr>
          <a:xfrm>
            <a:off x="6072198" y="2571744"/>
            <a:ext cx="257176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矩形 28"/>
          <p:cNvSpPr/>
          <p:nvPr/>
        </p:nvSpPr>
        <p:spPr>
          <a:xfrm>
            <a:off x="857224" y="2214554"/>
            <a:ext cx="28575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31" name="物件 30"/>
          <p:cNvGraphicFramePr>
            <a:graphicFrameLocks noChangeAspect="1"/>
          </p:cNvGraphicFramePr>
          <p:nvPr/>
        </p:nvGraphicFramePr>
        <p:xfrm>
          <a:off x="3357554" y="2143116"/>
          <a:ext cx="213166" cy="357190"/>
        </p:xfrm>
        <a:graphic>
          <a:graphicData uri="http://schemas.openxmlformats.org/presentationml/2006/ole">
            <p:oleObj spid="_x0000_s1026" name="方程式" r:id="rId3" imgW="139680" imgH="393480" progId="Equation.3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919788" y="2143125"/>
          <a:ext cx="230187" cy="357188"/>
        </p:xfrm>
        <a:graphic>
          <a:graphicData uri="http://schemas.openxmlformats.org/presentationml/2006/ole">
            <p:oleObj spid="_x0000_s1027" name="方程式" r:id="rId4" imgW="152280" imgH="393480" progId="Equation.3">
              <p:embed/>
            </p:oleObj>
          </a:graphicData>
        </a:graphic>
      </p:graphicFrame>
      <p:sp>
        <p:nvSpPr>
          <p:cNvPr id="33" name="矩形 32"/>
          <p:cNvSpPr/>
          <p:nvPr/>
        </p:nvSpPr>
        <p:spPr>
          <a:xfrm>
            <a:off x="8501090" y="2285992"/>
            <a:ext cx="28575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57158" y="2428868"/>
            <a:ext cx="42862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C</a:t>
            </a:r>
            <a:r>
              <a:rPr lang="en-US" altLang="zh-TW" baseline="-25000" dirty="0" smtClean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28662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矩形 35"/>
          <p:cNvSpPr/>
          <p:nvPr/>
        </p:nvSpPr>
        <p:spPr>
          <a:xfrm>
            <a:off x="1214414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7" name="矩形 36"/>
          <p:cNvSpPr/>
          <p:nvPr/>
        </p:nvSpPr>
        <p:spPr>
          <a:xfrm>
            <a:off x="1500166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矩形 40"/>
          <p:cNvSpPr/>
          <p:nvPr/>
        </p:nvSpPr>
        <p:spPr>
          <a:xfrm>
            <a:off x="2643174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矩形 41"/>
          <p:cNvSpPr/>
          <p:nvPr/>
        </p:nvSpPr>
        <p:spPr>
          <a:xfrm>
            <a:off x="2928926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矩形 42"/>
          <p:cNvSpPr/>
          <p:nvPr/>
        </p:nvSpPr>
        <p:spPr>
          <a:xfrm>
            <a:off x="3214678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矩形 43"/>
          <p:cNvSpPr/>
          <p:nvPr/>
        </p:nvSpPr>
        <p:spPr>
          <a:xfrm>
            <a:off x="6072198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矩形 44"/>
          <p:cNvSpPr/>
          <p:nvPr/>
        </p:nvSpPr>
        <p:spPr>
          <a:xfrm>
            <a:off x="6357950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6" name="矩形 45"/>
          <p:cNvSpPr/>
          <p:nvPr/>
        </p:nvSpPr>
        <p:spPr>
          <a:xfrm>
            <a:off x="6643702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0" name="矩形 49"/>
          <p:cNvSpPr/>
          <p:nvPr/>
        </p:nvSpPr>
        <p:spPr>
          <a:xfrm>
            <a:off x="7786710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1" name="矩形 50"/>
          <p:cNvSpPr/>
          <p:nvPr/>
        </p:nvSpPr>
        <p:spPr>
          <a:xfrm>
            <a:off x="8072462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2" name="矩形 51"/>
          <p:cNvSpPr/>
          <p:nvPr/>
        </p:nvSpPr>
        <p:spPr>
          <a:xfrm>
            <a:off x="8358214" y="433466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5" name="直線接點 54"/>
          <p:cNvCxnSpPr/>
          <p:nvPr/>
        </p:nvCxnSpPr>
        <p:spPr>
          <a:xfrm flipV="1">
            <a:off x="928662" y="2000240"/>
            <a:ext cx="7729534" cy="230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接點 55"/>
          <p:cNvCxnSpPr/>
          <p:nvPr/>
        </p:nvCxnSpPr>
        <p:spPr>
          <a:xfrm flipV="1">
            <a:off x="928662" y="2786058"/>
            <a:ext cx="7729534" cy="230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接點 56"/>
          <p:cNvCxnSpPr/>
          <p:nvPr/>
        </p:nvCxnSpPr>
        <p:spPr>
          <a:xfrm flipV="1">
            <a:off x="928662" y="3643314"/>
            <a:ext cx="7729534" cy="230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928662" y="3429000"/>
            <a:ext cx="85725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" name="矩形 58"/>
          <p:cNvSpPr/>
          <p:nvPr/>
        </p:nvSpPr>
        <p:spPr>
          <a:xfrm>
            <a:off x="1785918" y="3429000"/>
            <a:ext cx="85725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" name="矩形 59"/>
          <p:cNvSpPr/>
          <p:nvPr/>
        </p:nvSpPr>
        <p:spPr>
          <a:xfrm>
            <a:off x="2643174" y="3429000"/>
            <a:ext cx="85725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" name="矩形 60"/>
          <p:cNvSpPr/>
          <p:nvPr/>
        </p:nvSpPr>
        <p:spPr>
          <a:xfrm>
            <a:off x="6072198" y="3429000"/>
            <a:ext cx="85725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2" name="矩形 61"/>
          <p:cNvSpPr/>
          <p:nvPr/>
        </p:nvSpPr>
        <p:spPr>
          <a:xfrm>
            <a:off x="6929454" y="3429000"/>
            <a:ext cx="85725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3" name="矩形 62"/>
          <p:cNvSpPr/>
          <p:nvPr/>
        </p:nvSpPr>
        <p:spPr>
          <a:xfrm>
            <a:off x="7786710" y="3429000"/>
            <a:ext cx="85725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3357554" y="3071810"/>
          <a:ext cx="212725" cy="355595"/>
        </p:xfrm>
        <a:graphic>
          <a:graphicData uri="http://schemas.openxmlformats.org/presentationml/2006/ole">
            <p:oleObj spid="_x0000_s1029" name="方程式" r:id="rId5" imgW="139680" imgH="393480" progId="Equation.3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1714480" y="3071810"/>
          <a:ext cx="212725" cy="355600"/>
        </p:xfrm>
        <a:graphic>
          <a:graphicData uri="http://schemas.openxmlformats.org/presentationml/2006/ole">
            <p:oleObj spid="_x0000_s1030" name="方程式" r:id="rId6" imgW="139680" imgH="393480" progId="Equation.3">
              <p:embed/>
            </p:oleObj>
          </a:graphicData>
        </a:graphic>
      </p:graphicFrame>
      <p:sp>
        <p:nvSpPr>
          <p:cNvPr id="66" name="矩形 65"/>
          <p:cNvSpPr/>
          <p:nvPr/>
        </p:nvSpPr>
        <p:spPr>
          <a:xfrm>
            <a:off x="857224" y="3143248"/>
            <a:ext cx="28575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501090" y="3143248"/>
            <a:ext cx="28575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6000760" y="3071810"/>
          <a:ext cx="230187" cy="357188"/>
        </p:xfrm>
        <a:graphic>
          <a:graphicData uri="http://schemas.openxmlformats.org/presentationml/2006/ole">
            <p:oleObj spid="_x0000_s1031" name="方程式" r:id="rId7" imgW="152280" imgH="393480" progId="Equation.3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2562225" y="3071813"/>
          <a:ext cx="231775" cy="355600"/>
        </p:xfrm>
        <a:graphic>
          <a:graphicData uri="http://schemas.openxmlformats.org/presentationml/2006/ole">
            <p:oleObj spid="_x0000_s1032" name="方程式" r:id="rId8" imgW="152280" imgH="393480" progId="Equation.3">
              <p:embed/>
            </p:oleObj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7643834" y="3071810"/>
          <a:ext cx="212725" cy="355600"/>
        </p:xfrm>
        <a:graphic>
          <a:graphicData uri="http://schemas.openxmlformats.org/presentationml/2006/ole">
            <p:oleObj spid="_x0000_s1033" name="方程式" r:id="rId9" imgW="139680" imgH="393480" progId="Equation.3">
              <p:embed/>
            </p:oleObj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6777038" y="3071813"/>
          <a:ext cx="231775" cy="355600"/>
        </p:xfrm>
        <a:graphic>
          <a:graphicData uri="http://schemas.openxmlformats.org/presentationml/2006/ole">
            <p:oleObj spid="_x0000_s1034" name="方程式" r:id="rId10" imgW="152280" imgH="393480" progId="Equation.3">
              <p:embed/>
            </p:oleObj>
          </a:graphicData>
        </a:graphic>
      </p:graphicFrame>
      <p:sp>
        <p:nvSpPr>
          <p:cNvPr id="74" name="矩形 73"/>
          <p:cNvSpPr/>
          <p:nvPr/>
        </p:nvSpPr>
        <p:spPr>
          <a:xfrm>
            <a:off x="357158" y="3357562"/>
            <a:ext cx="42862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C</a:t>
            </a:r>
            <a:r>
              <a:rPr lang="en-US" altLang="zh-TW" baseline="-25000" dirty="0" smtClean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cxnSp>
        <p:nvCxnSpPr>
          <p:cNvPr id="75" name="直線接點 74"/>
          <p:cNvCxnSpPr/>
          <p:nvPr/>
        </p:nvCxnSpPr>
        <p:spPr>
          <a:xfrm flipV="1">
            <a:off x="928662" y="4548974"/>
            <a:ext cx="7729534" cy="230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428596" y="4286256"/>
            <a:ext cx="42862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C</a:t>
            </a:r>
            <a:r>
              <a:rPr lang="en-US" altLang="zh-TW" baseline="-25000" dirty="0" smtClean="0">
                <a:solidFill>
                  <a:schemeClr val="tx1"/>
                </a:solidFill>
              </a:rPr>
              <a:t>3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500298" y="4857760"/>
            <a:ext cx="4214842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chemeClr val="tx1"/>
                </a:solidFill>
              </a:rPr>
              <a:t>Continue this process…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3357554" y="5500702"/>
          <a:ext cx="2359570" cy="928694"/>
        </p:xfrm>
        <a:graphic>
          <a:graphicData uri="http://schemas.openxmlformats.org/presentationml/2006/ole">
            <p:oleObj spid="_x0000_s1035" name="方程式" r:id="rId11" imgW="774360" imgH="304560" progId="Equation.3">
              <p:embed/>
            </p:oleObj>
          </a:graphicData>
        </a:graphic>
      </p:graphicFrame>
      <p:sp>
        <p:nvSpPr>
          <p:cNvPr id="48" name="投影片編號版面配置區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7" grpId="1" animBg="1"/>
      <p:bldP spid="28" grpId="0" animBg="1"/>
      <p:bldP spid="29" grpId="0"/>
      <p:bldP spid="33" grpId="0"/>
      <p:bldP spid="34" grpId="0"/>
      <p:bldP spid="35" grpId="0" animBg="1"/>
      <p:bldP spid="36" grpId="0" animBg="1"/>
      <p:bldP spid="36" grpId="1" animBg="1"/>
      <p:bldP spid="37" grpId="0" animBg="1"/>
      <p:bldP spid="41" grpId="0" animBg="1"/>
      <p:bldP spid="42" grpId="0" animBg="1"/>
      <p:bldP spid="42" grpId="1" animBg="1"/>
      <p:bldP spid="43" grpId="0" animBg="1"/>
      <p:bldP spid="44" grpId="0" animBg="1"/>
      <p:bldP spid="45" grpId="0" animBg="1"/>
      <p:bldP spid="45" grpId="1" animBg="1"/>
      <p:bldP spid="46" grpId="0" animBg="1"/>
      <p:bldP spid="50" grpId="0" animBg="1"/>
      <p:bldP spid="51" grpId="0" animBg="1"/>
      <p:bldP spid="51" grpId="1" animBg="1"/>
      <p:bldP spid="52" grpId="0" animBg="1"/>
      <p:bldP spid="58" grpId="0" animBg="1"/>
      <p:bldP spid="59" grpId="0" animBg="1"/>
      <p:bldP spid="59" grpId="1" animBg="1"/>
      <p:bldP spid="60" grpId="0" animBg="1"/>
      <p:bldP spid="61" grpId="0" animBg="1"/>
      <p:bldP spid="62" grpId="0" animBg="1"/>
      <p:bldP spid="62" grpId="1" animBg="1"/>
      <p:bldP spid="63" grpId="0" animBg="1"/>
      <p:bldP spid="66" grpId="0"/>
      <p:bldP spid="67" grpId="0"/>
      <p:bldP spid="74" grpId="1"/>
      <p:bldP spid="76" grpId="0"/>
      <p:bldP spid="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The length of the Cantor Set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The first set removed is 1/3.</a:t>
            </a:r>
          </a:p>
          <a:p>
            <a:r>
              <a:rPr lang="en-US" altLang="zh-TW" dirty="0" smtClean="0"/>
              <a:t>The second set removed is 2/9.</a:t>
            </a:r>
          </a:p>
          <a:p>
            <a:r>
              <a:rPr lang="en-US" altLang="zh-TW" dirty="0" smtClean="0"/>
              <a:t>The third set removed is 4*1/27=4/27.</a:t>
            </a:r>
          </a:p>
          <a:p>
            <a:r>
              <a:rPr lang="en-US" altLang="zh-TW" dirty="0" smtClean="0"/>
              <a:t>The </a:t>
            </a:r>
            <a:r>
              <a:rPr lang="en-US" altLang="zh-TW" dirty="0" err="1" smtClean="0"/>
              <a:t>kth</a:t>
            </a:r>
            <a:r>
              <a:rPr lang="en-US" altLang="zh-TW" dirty="0" smtClean="0"/>
              <a:t> set removed is </a:t>
            </a:r>
          </a:p>
          <a:p>
            <a:r>
              <a:rPr lang="en-US" altLang="zh-TW" dirty="0" smtClean="0"/>
              <a:t>The total length removed is</a:t>
            </a:r>
          </a:p>
          <a:p>
            <a:r>
              <a:rPr lang="en-US" altLang="zh-TW" dirty="0" smtClean="0"/>
              <a:t>So the Cantor set, the set of points not removed, has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zero</a:t>
            </a:r>
            <a:r>
              <a:rPr lang="en-US" altLang="zh-TW" dirty="0" smtClean="0"/>
              <a:t> “length”. </a:t>
            </a:r>
          </a:p>
          <a:p>
            <a:r>
              <a:rPr lang="en-US" altLang="zh-TW" dirty="0" err="1" smtClean="0"/>
              <a:t>Lebesgue</a:t>
            </a:r>
            <a:r>
              <a:rPr lang="en-US" altLang="zh-TW" dirty="0" smtClean="0"/>
              <a:t> measure of the Cantor set is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zero</a:t>
            </a:r>
            <a:r>
              <a:rPr lang="en-US" altLang="zh-TW" dirty="0" smtClean="0"/>
              <a:t>.</a:t>
            </a:r>
            <a:endParaRPr lang="zh-TW" altLang="en-US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3286124"/>
            <a:ext cx="1214446" cy="642942"/>
          </a:xfrm>
          <a:prstGeom prst="rect">
            <a:avLst/>
          </a:prstGeom>
          <a:noFill/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929066"/>
            <a:ext cx="1469974" cy="714380"/>
          </a:xfrm>
          <a:prstGeom prst="rect">
            <a:avLst/>
          </a:prstGeom>
          <a:noFill/>
        </p:spPr>
      </p:pic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The Probability of Cantor Set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85861"/>
            <a:ext cx="8229600" cy="4643470"/>
          </a:xfrm>
        </p:spPr>
        <p:txBody>
          <a:bodyPr>
            <a:normAutofit lnSpcReduction="10000"/>
          </a:bodyPr>
          <a:lstStyle/>
          <a:p>
            <a:r>
              <a:rPr lang="en-US" altLang="zh-TW" dirty="0" smtClean="0"/>
              <a:t>C</a:t>
            </a:r>
            <a:r>
              <a:rPr lang="en-US" altLang="zh-TW" baseline="-25000" dirty="0" smtClean="0"/>
              <a:t>1</a:t>
            </a:r>
            <a:r>
              <a:rPr lang="en-US" altLang="zh-TW" dirty="0" smtClean="0"/>
              <a:t> is                 which has two pieces, each with probability 1/3, and the whole set C</a:t>
            </a:r>
            <a:r>
              <a:rPr lang="en-US" altLang="zh-TW" baseline="-25000" dirty="0" smtClean="0"/>
              <a:t>1</a:t>
            </a:r>
            <a:r>
              <a:rPr lang="en-US" altLang="zh-TW" dirty="0" smtClean="0"/>
              <a:t> has probability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2/3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C</a:t>
            </a:r>
            <a:r>
              <a:rPr lang="en-US" altLang="zh-TW" baseline="-25000" dirty="0" smtClean="0"/>
              <a:t>2</a:t>
            </a:r>
            <a:r>
              <a:rPr lang="en-US" altLang="zh-TW" dirty="0" smtClean="0"/>
              <a:t> is                                which has four pieces, each with probability 1/9, and the whole set C</a:t>
            </a:r>
            <a:r>
              <a:rPr lang="en-US" altLang="zh-TW" baseline="-25000" dirty="0" smtClean="0"/>
              <a:t>1</a:t>
            </a:r>
            <a:r>
              <a:rPr lang="en-US" altLang="zh-TW" dirty="0" smtClean="0"/>
              <a:t> has probability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4/9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At stage k, we have a set C</a:t>
            </a:r>
            <a:r>
              <a:rPr lang="en-US" altLang="zh-TW" baseline="-25000" dirty="0" smtClean="0"/>
              <a:t>k</a:t>
            </a:r>
            <a:r>
              <a:rPr lang="en-US" altLang="zh-TW" dirty="0" smtClean="0"/>
              <a:t> that has 2</a:t>
            </a:r>
            <a:r>
              <a:rPr lang="en-US" altLang="zh-TW" baseline="30000" dirty="0" smtClean="0"/>
              <a:t>k</a:t>
            </a:r>
            <a:r>
              <a:rPr lang="en-US" altLang="zh-TW" dirty="0" smtClean="0"/>
              <a:t> pieces, each with probability 1/3</a:t>
            </a:r>
            <a:r>
              <a:rPr lang="en-US" altLang="zh-TW" baseline="30000" dirty="0" smtClean="0"/>
              <a:t>k</a:t>
            </a:r>
            <a:r>
              <a:rPr lang="en-US" altLang="zh-TW" dirty="0" smtClean="0"/>
              <a:t>, and the whole set C</a:t>
            </a:r>
            <a:r>
              <a:rPr lang="en-US" altLang="zh-TW" baseline="-25000" dirty="0" smtClean="0"/>
              <a:t>k</a:t>
            </a:r>
            <a:r>
              <a:rPr lang="en-US" altLang="zh-TW" dirty="0" smtClean="0"/>
              <a:t> has probability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(2/3)</a:t>
            </a:r>
            <a:r>
              <a:rPr lang="en-US" altLang="zh-TW" baseline="30000" dirty="0" smtClean="0">
                <a:solidFill>
                  <a:schemeClr val="accent6">
                    <a:lumMod val="75000"/>
                  </a:schemeClr>
                </a:solidFill>
              </a:rPr>
              <a:t>k</a:t>
            </a:r>
            <a:r>
              <a:rPr lang="en-US" altLang="zh-TW" dirty="0" smtClean="0"/>
              <a:t>. </a:t>
            </a:r>
          </a:p>
          <a:p>
            <a:pPr>
              <a:buNone/>
            </a:pPr>
            <a:endParaRPr lang="en-US" altLang="zh-TW" dirty="0" smtClean="0"/>
          </a:p>
          <a:p>
            <a:endParaRPr lang="zh-TW" altLang="en-US" dirty="0"/>
          </a:p>
        </p:txBody>
      </p:sp>
      <p:graphicFrame>
        <p:nvGraphicFramePr>
          <p:cNvPr id="3075" name="內容版面配置區 22"/>
          <p:cNvGraphicFramePr>
            <a:graphicFrameLocks noChangeAspect="1"/>
          </p:cNvGraphicFramePr>
          <p:nvPr/>
        </p:nvGraphicFramePr>
        <p:xfrm>
          <a:off x="1725614" y="1285860"/>
          <a:ext cx="1346188" cy="486722"/>
        </p:xfrm>
        <a:graphic>
          <a:graphicData uri="http://schemas.openxmlformats.org/presentationml/2006/ole">
            <p:oleObj spid="_x0000_s3075" name="方程式" r:id="rId3" imgW="1193760" imgH="431640" progId="Equation.3">
              <p:embed/>
            </p:oleObj>
          </a:graphicData>
        </a:graphic>
      </p:graphicFrame>
      <p:graphicFrame>
        <p:nvGraphicFramePr>
          <p:cNvPr id="3076" name="內容版面配置區 22"/>
          <p:cNvGraphicFramePr>
            <a:graphicFrameLocks noChangeAspect="1"/>
          </p:cNvGraphicFramePr>
          <p:nvPr/>
        </p:nvGraphicFramePr>
        <p:xfrm>
          <a:off x="1714480" y="2714620"/>
          <a:ext cx="2635250" cy="487363"/>
        </p:xfrm>
        <a:graphic>
          <a:graphicData uri="http://schemas.openxmlformats.org/presentationml/2006/ole">
            <p:oleObj spid="_x0000_s3076" name="方程式" r:id="rId4" imgW="2336760" imgH="431640" progId="Equation.3">
              <p:embed/>
            </p:oleObj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1714480" y="5500702"/>
          <a:ext cx="4647668" cy="1000132"/>
        </p:xfrm>
        <a:graphic>
          <a:graphicData uri="http://schemas.openxmlformats.org/presentationml/2006/ole">
            <p:oleObj spid="_x0000_s3078" name="方程式" r:id="rId5" imgW="2184120" imgH="469800" progId="Equation.3">
              <p:embed/>
            </p:oleObj>
          </a:graphicData>
        </a:graphic>
      </p:graphicFrame>
      <p:sp>
        <p:nvSpPr>
          <p:cNvPr id="9" name="向右箭號 8"/>
          <p:cNvSpPr/>
          <p:nvPr/>
        </p:nvSpPr>
        <p:spPr>
          <a:xfrm>
            <a:off x="1142976" y="6000768"/>
            <a:ext cx="357190" cy="1428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Random Variable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Fro n=1,2,…, we </a:t>
            </a:r>
            <a:r>
              <a:rPr lang="en-US" altLang="zh-TW" dirty="0" smtClean="0"/>
              <a:t>define</a:t>
            </a:r>
            <a:endParaRPr lang="en-US" altLang="zh-TW" dirty="0" smtClean="0"/>
          </a:p>
          <a:p>
            <a:r>
              <a:rPr lang="en-US" altLang="zh-TW" dirty="0" smtClean="0"/>
              <a:t>The Probability for head on each toss is p=1/2.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Define the random  variable </a:t>
            </a:r>
          </a:p>
          <a:p>
            <a:pPr lvl="1">
              <a:buNone/>
            </a:pPr>
            <a:endParaRPr lang="en-US" altLang="zh-TW" dirty="0" smtClean="0"/>
          </a:p>
          <a:p>
            <a:pPr lvl="1">
              <a:buNone/>
            </a:pPr>
            <a:endParaRPr lang="en-US" altLang="zh-TW" dirty="0" smtClean="0"/>
          </a:p>
          <a:p>
            <a:pPr lvl="1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571612"/>
            <a:ext cx="2500330" cy="612326"/>
          </a:xfrm>
          <a:prstGeom prst="rect">
            <a:avLst/>
          </a:prstGeom>
          <a:noFill/>
        </p:spPr>
      </p:pic>
      <p:graphicFrame>
        <p:nvGraphicFramePr>
          <p:cNvPr id="8" name="物件 7"/>
          <p:cNvGraphicFramePr>
            <a:graphicFrameLocks noChangeAspect="1"/>
          </p:cNvGraphicFramePr>
          <p:nvPr/>
        </p:nvGraphicFramePr>
        <p:xfrm>
          <a:off x="5572132" y="3000372"/>
          <a:ext cx="2143140" cy="1301191"/>
        </p:xfrm>
        <a:graphic>
          <a:graphicData uri="http://schemas.openxmlformats.org/presentationml/2006/ole">
            <p:oleObj spid="_x0000_s4101" name="方程式" r:id="rId4" imgW="711000" imgH="431640" progId="Equation.3">
              <p:embed/>
            </p:oleObj>
          </a:graphicData>
        </a:graphic>
      </p:graphicFrame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643306" y="5999197"/>
            <a:ext cx="128588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p=1/2</a:t>
            </a:r>
            <a:endParaRPr lang="zh-TW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215074" y="5999197"/>
            <a:ext cx="128588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p=1/2</a:t>
            </a:r>
            <a:endParaRPr lang="zh-TW" altLang="en-US" dirty="0" smtClean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Case 1.1:</a:t>
            </a:r>
            <a:r>
              <a:rPr lang="zh-TW" altLang="en-US" dirty="0" smtClean="0"/>
              <a:t> </a:t>
            </a:r>
            <a:r>
              <a:rPr lang="en-US" altLang="zh-TW" dirty="0" smtClean="0"/>
              <a:t>Y</a:t>
            </a:r>
            <a:r>
              <a:rPr lang="en-US" altLang="zh-TW" baseline="-25000" dirty="0" smtClean="0"/>
              <a:t>1</a:t>
            </a:r>
            <a:r>
              <a:rPr lang="en-US" altLang="zh-TW" dirty="0" smtClean="0"/>
              <a:t>=0 with probability = 1/2</a:t>
            </a:r>
            <a:endParaRPr lang="en-US" altLang="zh-TW" dirty="0"/>
          </a:p>
          <a:p>
            <a:pPr lvl="1"/>
            <a:r>
              <a:rPr lang="en-US" altLang="zh-TW" dirty="0" smtClean="0"/>
              <a:t>Minimum: Y</a:t>
            </a:r>
            <a:r>
              <a:rPr lang="en-US" altLang="zh-TW" baseline="-25000" dirty="0" smtClean="0"/>
              <a:t>2</a:t>
            </a:r>
            <a:r>
              <a:rPr lang="en-US" altLang="zh-TW" dirty="0" smtClean="0"/>
              <a:t>=Y</a:t>
            </a:r>
            <a:r>
              <a:rPr lang="en-US" altLang="zh-TW" baseline="-25000" dirty="0" smtClean="0"/>
              <a:t>3</a:t>
            </a:r>
            <a:r>
              <a:rPr lang="en-US" altLang="zh-TW" dirty="0" smtClean="0"/>
              <a:t>=….=0        Y=0</a:t>
            </a:r>
          </a:p>
          <a:p>
            <a:pPr lvl="1"/>
            <a:r>
              <a:rPr lang="en-US" altLang="zh-TW" dirty="0" smtClean="0"/>
              <a:t>Maximum: Y</a:t>
            </a:r>
            <a:r>
              <a:rPr lang="en-US" altLang="zh-TW" baseline="-25000" dirty="0" smtClean="0"/>
              <a:t>2</a:t>
            </a:r>
            <a:r>
              <a:rPr lang="en-US" altLang="zh-TW" dirty="0" smtClean="0"/>
              <a:t>=Y</a:t>
            </a:r>
            <a:r>
              <a:rPr lang="en-US" altLang="zh-TW" baseline="-25000" dirty="0" smtClean="0"/>
              <a:t>3</a:t>
            </a:r>
            <a:r>
              <a:rPr lang="en-US" altLang="zh-TW" dirty="0" smtClean="0"/>
              <a:t>=….=1        Y=1/3</a:t>
            </a:r>
          </a:p>
          <a:p>
            <a:pPr lvl="1">
              <a:buNone/>
            </a:pPr>
            <a:r>
              <a:rPr lang="en-US" altLang="zh-TW" dirty="0" smtClean="0"/>
              <a:t>    </a:t>
            </a:r>
            <a:endParaRPr lang="en-US" altLang="zh-TW" dirty="0"/>
          </a:p>
          <a:p>
            <a:r>
              <a:rPr lang="en-US" altLang="zh-TW" dirty="0" smtClean="0"/>
              <a:t>Case 1.2: Y</a:t>
            </a:r>
            <a:r>
              <a:rPr lang="en-US" altLang="zh-TW" baseline="-25000" dirty="0" smtClean="0"/>
              <a:t>1</a:t>
            </a:r>
            <a:r>
              <a:rPr lang="en-US" altLang="zh-TW" dirty="0" smtClean="0"/>
              <a:t>=1 with probability = 1/2</a:t>
            </a:r>
          </a:p>
          <a:p>
            <a:pPr lvl="1"/>
            <a:r>
              <a:rPr lang="en-US" altLang="zh-TW" dirty="0" smtClean="0"/>
              <a:t>Minimum: Y</a:t>
            </a:r>
            <a:r>
              <a:rPr lang="en-US" altLang="zh-TW" baseline="-25000" dirty="0" smtClean="0"/>
              <a:t>2</a:t>
            </a:r>
            <a:r>
              <a:rPr lang="en-US" altLang="zh-TW" dirty="0" smtClean="0"/>
              <a:t>=Y</a:t>
            </a:r>
            <a:r>
              <a:rPr lang="en-US" altLang="zh-TW" baseline="-25000" dirty="0" smtClean="0"/>
              <a:t>3</a:t>
            </a:r>
            <a:r>
              <a:rPr lang="en-US" altLang="zh-TW" dirty="0" smtClean="0"/>
              <a:t>=….=0        Y=2/3</a:t>
            </a:r>
          </a:p>
          <a:p>
            <a:pPr lvl="1"/>
            <a:r>
              <a:rPr lang="en-US" altLang="zh-TW" dirty="0" smtClean="0"/>
              <a:t>Maximum: Y</a:t>
            </a:r>
            <a:r>
              <a:rPr lang="en-US" altLang="zh-TW" baseline="-25000" dirty="0" smtClean="0"/>
              <a:t>2</a:t>
            </a:r>
            <a:r>
              <a:rPr lang="en-US" altLang="zh-TW" dirty="0" smtClean="0"/>
              <a:t>=Y</a:t>
            </a:r>
            <a:r>
              <a:rPr lang="en-US" altLang="zh-TW" baseline="-25000" dirty="0" smtClean="0"/>
              <a:t>3</a:t>
            </a:r>
            <a:r>
              <a:rPr lang="en-US" altLang="zh-TW" dirty="0" smtClean="0"/>
              <a:t>=….=1        Y=1</a:t>
            </a:r>
          </a:p>
          <a:p>
            <a:pPr>
              <a:buNone/>
            </a:pPr>
            <a:endParaRPr lang="en-US" altLang="zh-TW" dirty="0" smtClean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785786" y="500042"/>
          <a:ext cx="3749678" cy="788193"/>
        </p:xfrm>
        <a:graphic>
          <a:graphicData uri="http://schemas.openxmlformats.org/presentationml/2006/ole">
            <p:oleObj spid="_x0000_s18434" name="方程式" r:id="rId3" imgW="2057400" imgH="431640" progId="Equation.3">
              <p:embed/>
            </p:oleObj>
          </a:graphicData>
        </a:graphic>
      </p:graphicFrame>
      <p:sp>
        <p:nvSpPr>
          <p:cNvPr id="7" name="向右箭號 6"/>
          <p:cNvSpPr/>
          <p:nvPr/>
        </p:nvSpPr>
        <p:spPr>
          <a:xfrm>
            <a:off x="4643438" y="2928934"/>
            <a:ext cx="357190" cy="1428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向右箭號 7"/>
          <p:cNvSpPr/>
          <p:nvPr/>
        </p:nvSpPr>
        <p:spPr>
          <a:xfrm>
            <a:off x="4643438" y="2357430"/>
            <a:ext cx="357190" cy="1428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向右箭號 8"/>
          <p:cNvSpPr/>
          <p:nvPr/>
        </p:nvSpPr>
        <p:spPr>
          <a:xfrm>
            <a:off x="4643438" y="4572008"/>
            <a:ext cx="357190" cy="1428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向右箭號 9"/>
          <p:cNvSpPr/>
          <p:nvPr/>
        </p:nvSpPr>
        <p:spPr>
          <a:xfrm>
            <a:off x="4643438" y="5000636"/>
            <a:ext cx="357190" cy="1428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向右箭號 10"/>
          <p:cNvSpPr/>
          <p:nvPr/>
        </p:nvSpPr>
        <p:spPr>
          <a:xfrm>
            <a:off x="928662" y="3429000"/>
            <a:ext cx="357190" cy="1428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3227110"/>
            <a:ext cx="1071570" cy="559080"/>
          </a:xfrm>
          <a:prstGeom prst="rect">
            <a:avLst/>
          </a:prstGeom>
          <a:noFill/>
        </p:spPr>
      </p:pic>
      <p:sp>
        <p:nvSpPr>
          <p:cNvPr id="15" name="向右箭號 14"/>
          <p:cNvSpPr/>
          <p:nvPr/>
        </p:nvSpPr>
        <p:spPr>
          <a:xfrm>
            <a:off x="1000100" y="5500702"/>
            <a:ext cx="357190" cy="1428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5214950"/>
            <a:ext cx="1000132" cy="695744"/>
          </a:xfrm>
          <a:prstGeom prst="rect">
            <a:avLst/>
          </a:prstGeom>
          <a:noFill/>
        </p:spPr>
      </p:pic>
      <p:cxnSp>
        <p:nvCxnSpPr>
          <p:cNvPr id="17" name="直線接點 16"/>
          <p:cNvCxnSpPr/>
          <p:nvPr/>
        </p:nvCxnSpPr>
        <p:spPr>
          <a:xfrm>
            <a:off x="3643306" y="6284949"/>
            <a:ext cx="38576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500430" y="5715033"/>
            <a:ext cx="21431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4859341" y="5643595"/>
          <a:ext cx="212725" cy="355600"/>
        </p:xfrm>
        <a:graphic>
          <a:graphicData uri="http://schemas.openxmlformats.org/presentationml/2006/ole">
            <p:oleObj spid="_x0000_s18435" name="方程式" r:id="rId6" imgW="139680" imgH="393480" progId="Equation.3">
              <p:embed/>
            </p:oleObj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6134100" y="5643578"/>
          <a:ext cx="231775" cy="355600"/>
        </p:xfrm>
        <a:graphic>
          <a:graphicData uri="http://schemas.openxmlformats.org/presentationml/2006/ole">
            <p:oleObj spid="_x0000_s18436" name="方程式" r:id="rId7" imgW="152280" imgH="393480" progId="Equation.3">
              <p:embed/>
            </p:oleObj>
          </a:graphicData>
        </a:graphic>
      </p:graphicFrame>
      <p:sp>
        <p:nvSpPr>
          <p:cNvPr id="29" name="矩形 28"/>
          <p:cNvSpPr/>
          <p:nvPr/>
        </p:nvSpPr>
        <p:spPr>
          <a:xfrm>
            <a:off x="7358082" y="5715033"/>
            <a:ext cx="21431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0" name="投影片編號版面配置區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92500"/>
          </a:bodyPr>
          <a:lstStyle/>
          <a:p>
            <a:r>
              <a:rPr lang="en-US" altLang="zh-TW" dirty="0" smtClean="0"/>
              <a:t>Case 2.1:</a:t>
            </a:r>
            <a:r>
              <a:rPr lang="zh-TW" altLang="en-US" dirty="0" smtClean="0"/>
              <a:t> </a:t>
            </a:r>
            <a:r>
              <a:rPr lang="en-US" altLang="zh-TW" dirty="0" smtClean="0"/>
              <a:t>Y</a:t>
            </a:r>
            <a:r>
              <a:rPr lang="en-US" altLang="zh-TW" baseline="-25000" dirty="0" smtClean="0"/>
              <a:t>1</a:t>
            </a:r>
            <a:r>
              <a:rPr lang="en-US" altLang="zh-TW" dirty="0" smtClean="0"/>
              <a:t>=0 and Y</a:t>
            </a:r>
            <a:r>
              <a:rPr lang="en-US" altLang="zh-TW" baseline="-25000" dirty="0" smtClean="0"/>
              <a:t>2</a:t>
            </a:r>
            <a:r>
              <a:rPr lang="en-US" altLang="zh-TW" dirty="0" smtClean="0"/>
              <a:t>=0 with probability = ¼</a:t>
            </a:r>
          </a:p>
          <a:p>
            <a:pPr>
              <a:buNone/>
            </a:pPr>
            <a:r>
              <a:rPr lang="en-US" altLang="zh-TW" dirty="0"/>
              <a:t>	</a:t>
            </a:r>
            <a:endParaRPr lang="en-US" altLang="zh-TW" dirty="0" smtClean="0"/>
          </a:p>
          <a:p>
            <a:r>
              <a:rPr lang="en-US" altLang="zh-TW" dirty="0" smtClean="0"/>
              <a:t>Case 2.2:</a:t>
            </a:r>
            <a:r>
              <a:rPr lang="zh-TW" altLang="en-US" dirty="0" smtClean="0"/>
              <a:t> </a:t>
            </a:r>
            <a:r>
              <a:rPr lang="en-US" altLang="zh-TW" dirty="0" smtClean="0"/>
              <a:t>Y</a:t>
            </a:r>
            <a:r>
              <a:rPr lang="en-US" altLang="zh-TW" baseline="-25000" dirty="0" smtClean="0"/>
              <a:t>1</a:t>
            </a:r>
            <a:r>
              <a:rPr lang="en-US" altLang="zh-TW" dirty="0" smtClean="0"/>
              <a:t>=0 and Y</a:t>
            </a:r>
            <a:r>
              <a:rPr lang="en-US" altLang="zh-TW" baseline="-25000" dirty="0" smtClean="0"/>
              <a:t>2</a:t>
            </a:r>
            <a:r>
              <a:rPr lang="en-US" altLang="zh-TW" dirty="0" smtClean="0"/>
              <a:t>=1 with probability = ¼</a:t>
            </a:r>
          </a:p>
          <a:p>
            <a:pPr lvl="1">
              <a:buNone/>
            </a:pPr>
            <a:endParaRPr lang="en-US" altLang="zh-TW" dirty="0" smtClean="0"/>
          </a:p>
          <a:p>
            <a:r>
              <a:rPr lang="en-US" altLang="zh-TW" dirty="0" smtClean="0"/>
              <a:t>…….</a:t>
            </a:r>
          </a:p>
          <a:p>
            <a:r>
              <a:rPr lang="en-US" altLang="zh-TW" dirty="0" smtClean="0"/>
              <a:t>When we consider the first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n</a:t>
            </a:r>
            <a:r>
              <a:rPr lang="en-US" altLang="zh-TW" dirty="0" smtClean="0"/>
              <a:t> tosses we see that the random variable Y takes values in the set </a:t>
            </a:r>
            <a:r>
              <a:rPr lang="en-US" altLang="zh-TW" dirty="0" err="1" smtClean="0"/>
              <a:t>C</a:t>
            </a:r>
            <a:r>
              <a:rPr lang="en-US" altLang="zh-TW" baseline="-25000" dirty="0" err="1" smtClean="0"/>
              <a:t>n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/>
              <a:t>              can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only take values in the Cantor set </a:t>
            </a:r>
            <a:r>
              <a:rPr lang="en-US" altLang="zh-TW" dirty="0" smtClean="0"/>
              <a:t>                     .</a:t>
            </a:r>
            <a:endParaRPr lang="zh-TW" altLang="en-US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785813" y="500063"/>
          <a:ext cx="3749675" cy="787400"/>
        </p:xfrm>
        <a:graphic>
          <a:graphicData uri="http://schemas.openxmlformats.org/presentationml/2006/ole">
            <p:oleObj spid="_x0000_s19458" name="方程式" r:id="rId3" imgW="2057400" imgH="431640" progId="Equation.3">
              <p:embed/>
            </p:oleObj>
          </a:graphicData>
        </a:graphic>
      </p:graphicFrame>
      <p:sp>
        <p:nvSpPr>
          <p:cNvPr id="5" name="向右箭號 4"/>
          <p:cNvSpPr/>
          <p:nvPr/>
        </p:nvSpPr>
        <p:spPr>
          <a:xfrm>
            <a:off x="1071538" y="2428868"/>
            <a:ext cx="357190" cy="1428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214554"/>
            <a:ext cx="1095383" cy="571504"/>
          </a:xfrm>
          <a:prstGeom prst="rect">
            <a:avLst/>
          </a:prstGeom>
          <a:noFill/>
        </p:spPr>
      </p:pic>
      <p:sp>
        <p:nvSpPr>
          <p:cNvPr id="8" name="向右箭號 7"/>
          <p:cNvSpPr/>
          <p:nvPr/>
        </p:nvSpPr>
        <p:spPr>
          <a:xfrm>
            <a:off x="1071538" y="3500438"/>
            <a:ext cx="357190" cy="1428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4714" y="3286124"/>
            <a:ext cx="958460" cy="500066"/>
          </a:xfrm>
          <a:prstGeom prst="rect">
            <a:avLst/>
          </a:prstGeom>
          <a:noFill/>
        </p:spPr>
      </p:pic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1500166" y="5715016"/>
          <a:ext cx="1633538" cy="642938"/>
        </p:xfrm>
        <a:graphic>
          <a:graphicData uri="http://schemas.openxmlformats.org/presentationml/2006/ole">
            <p:oleObj spid="_x0000_s19464" name="方程式" r:id="rId6" imgW="774360" imgH="304560" progId="Equation.3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 flipH="1">
            <a:off x="4214810" y="3571876"/>
            <a:ext cx="438152" cy="277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矩形 13"/>
          <p:cNvSpPr/>
          <p:nvPr/>
        </p:nvSpPr>
        <p:spPr>
          <a:xfrm flipH="1">
            <a:off x="5072066" y="3571876"/>
            <a:ext cx="438152" cy="277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6786578" y="3571876"/>
            <a:ext cx="438152" cy="277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7643834" y="3571876"/>
            <a:ext cx="438152" cy="277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5" name="直線接點 14"/>
          <p:cNvCxnSpPr/>
          <p:nvPr/>
        </p:nvCxnSpPr>
        <p:spPr>
          <a:xfrm>
            <a:off x="4214810" y="3857628"/>
            <a:ext cx="38576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143372" y="3286124"/>
            <a:ext cx="21431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19465" name="Object 9"/>
          <p:cNvGraphicFramePr>
            <a:graphicFrameLocks noChangeAspect="1"/>
          </p:cNvGraphicFramePr>
          <p:nvPr/>
        </p:nvGraphicFramePr>
        <p:xfrm>
          <a:off x="5429256" y="3214686"/>
          <a:ext cx="212725" cy="355600"/>
        </p:xfrm>
        <a:graphic>
          <a:graphicData uri="http://schemas.openxmlformats.org/presentationml/2006/ole">
            <p:oleObj spid="_x0000_s19465" name="方程式" r:id="rId7" imgW="139680" imgH="393480" progId="Equation.3">
              <p:embed/>
            </p:oleObj>
          </a:graphicData>
        </a:graphic>
      </p:graphicFrame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4572000" y="3214686"/>
          <a:ext cx="212725" cy="355600"/>
        </p:xfrm>
        <a:graphic>
          <a:graphicData uri="http://schemas.openxmlformats.org/presentationml/2006/ole">
            <p:oleObj spid="_x0000_s19466" name="方程式" r:id="rId8" imgW="139680" imgH="393480" progId="Equation.3">
              <p:embed/>
            </p:oleObj>
          </a:graphicData>
        </a:graphic>
      </p:graphicFrame>
      <p:graphicFrame>
        <p:nvGraphicFramePr>
          <p:cNvPr id="19467" name="Object 11"/>
          <p:cNvGraphicFramePr>
            <a:graphicFrameLocks noChangeAspect="1"/>
          </p:cNvGraphicFramePr>
          <p:nvPr/>
        </p:nvGraphicFramePr>
        <p:xfrm>
          <a:off x="4991100" y="3214686"/>
          <a:ext cx="233363" cy="355600"/>
        </p:xfrm>
        <a:graphic>
          <a:graphicData uri="http://schemas.openxmlformats.org/presentationml/2006/ole">
            <p:oleObj spid="_x0000_s19467" name="方程式" r:id="rId9" imgW="152280" imgH="393480" progId="Equation.3">
              <p:embed/>
            </p:oleObj>
          </a:graphicData>
        </a:graphic>
      </p:graphicFrame>
      <p:graphicFrame>
        <p:nvGraphicFramePr>
          <p:cNvPr id="19468" name="Object 12"/>
          <p:cNvGraphicFramePr>
            <a:graphicFrameLocks noChangeAspect="1"/>
          </p:cNvGraphicFramePr>
          <p:nvPr/>
        </p:nvGraphicFramePr>
        <p:xfrm>
          <a:off x="4143372" y="3857628"/>
          <a:ext cx="547685" cy="428632"/>
        </p:xfrm>
        <a:graphic>
          <a:graphicData uri="http://schemas.openxmlformats.org/presentationml/2006/ole">
            <p:oleObj spid="_x0000_s19468" name="方程式" r:id="rId10" imgW="406080" imgH="393480" progId="Equation.3">
              <p:embed/>
            </p:oleObj>
          </a:graphicData>
        </a:graphic>
      </p:graphicFrame>
      <p:graphicFrame>
        <p:nvGraphicFramePr>
          <p:cNvPr id="19469" name="Object 13"/>
          <p:cNvGraphicFramePr>
            <a:graphicFrameLocks noChangeAspect="1"/>
          </p:cNvGraphicFramePr>
          <p:nvPr/>
        </p:nvGraphicFramePr>
        <p:xfrm>
          <a:off x="5072066" y="3857628"/>
          <a:ext cx="547688" cy="428625"/>
        </p:xfrm>
        <a:graphic>
          <a:graphicData uri="http://schemas.openxmlformats.org/presentationml/2006/ole">
            <p:oleObj spid="_x0000_s19469" name="方程式" r:id="rId11" imgW="406080" imgH="393480" progId="Equation.3">
              <p:embed/>
            </p:oleObj>
          </a:graphicData>
        </a:graphic>
      </p:graphicFrame>
      <p:sp>
        <p:nvSpPr>
          <p:cNvPr id="25" name="投影片編號版面配置區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12"/>
          <a:srcRect l="11133" t="19687" r="11523" b="29687"/>
          <a:stretch>
            <a:fillRect/>
          </a:stretch>
        </p:blipFill>
        <p:spPr bwMode="auto">
          <a:xfrm>
            <a:off x="5000596" y="0"/>
            <a:ext cx="4143404" cy="1695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橢圓 26"/>
          <p:cNvSpPr/>
          <p:nvPr/>
        </p:nvSpPr>
        <p:spPr>
          <a:xfrm>
            <a:off x="5072066" y="785794"/>
            <a:ext cx="4357718" cy="57150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9471" name="Object 15"/>
          <p:cNvGraphicFramePr>
            <a:graphicFrameLocks noChangeAspect="1"/>
          </p:cNvGraphicFramePr>
          <p:nvPr/>
        </p:nvGraphicFramePr>
        <p:xfrm>
          <a:off x="785786" y="5143512"/>
          <a:ext cx="1176113" cy="714380"/>
        </p:xfrm>
        <a:graphic>
          <a:graphicData uri="http://schemas.openxmlformats.org/presentationml/2006/ole">
            <p:oleObj spid="_x0000_s19471" name="方程式" r:id="rId13" imgW="71100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Does Y have a density?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If Y had a density </a:t>
            </a:r>
            <a:r>
              <a:rPr lang="en-US" altLang="zh-TW" b="1" i="1" dirty="0" smtClean="0"/>
              <a:t>f</a:t>
            </a:r>
            <a:r>
              <a:rPr lang="en-US" altLang="zh-TW" dirty="0" smtClean="0"/>
              <a:t>…</a:t>
            </a:r>
          </a:p>
          <a:p>
            <a:r>
              <a:rPr lang="en-US" altLang="zh-TW" dirty="0" smtClean="0"/>
              <a:t>The complement of the Cantor set:</a:t>
            </a:r>
          </a:p>
          <a:p>
            <a:pPr lvl="1">
              <a:buNone/>
            </a:pPr>
            <a:r>
              <a:rPr lang="en-US" altLang="zh-TW" b="1" i="1" dirty="0" smtClean="0"/>
              <a:t>	f</a:t>
            </a:r>
            <a:r>
              <a:rPr lang="en-US" altLang="zh-TW" dirty="0" smtClean="0"/>
              <a:t>=0</a:t>
            </a:r>
          </a:p>
          <a:p>
            <a:r>
              <a:rPr lang="en-US" altLang="zh-TW" dirty="0" smtClean="0"/>
              <a:t>The Cantor </a:t>
            </a:r>
            <a:r>
              <a:rPr lang="en-US" altLang="zh-TW" dirty="0" smtClean="0"/>
              <a:t>set C:</a:t>
            </a:r>
            <a:endParaRPr lang="en-US" altLang="zh-TW" dirty="0" smtClean="0"/>
          </a:p>
          <a:p>
            <a:pPr lvl="1">
              <a:buNone/>
            </a:pPr>
            <a:r>
              <a:rPr lang="en-US" altLang="zh-TW" dirty="0" smtClean="0"/>
              <a:t>	C has zero </a:t>
            </a:r>
            <a:r>
              <a:rPr lang="en-US" altLang="zh-TW" dirty="0" err="1" smtClean="0"/>
              <a:t>Lebesgue</a:t>
            </a:r>
            <a:r>
              <a:rPr lang="en-US" altLang="zh-TW" dirty="0" smtClean="0"/>
              <a:t> measure, i.e. P(C)=0</a:t>
            </a:r>
          </a:p>
          <a:p>
            <a:r>
              <a:rPr lang="en-US" altLang="zh-TW" dirty="0" smtClean="0"/>
              <a:t>So </a:t>
            </a:r>
            <a:r>
              <a:rPr lang="en-US" altLang="zh-TW" b="1" i="1" dirty="0" smtClean="0"/>
              <a:t>f</a:t>
            </a:r>
            <a:r>
              <a:rPr lang="en-US" altLang="zh-TW" dirty="0" smtClean="0"/>
              <a:t> is almost everywhere zero and</a:t>
            </a:r>
          </a:p>
          <a:p>
            <a:r>
              <a:rPr lang="en-US" altLang="zh-TW" dirty="0" smtClean="0"/>
              <a:t>The function f would 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not integrate to one</a:t>
            </a:r>
            <a:r>
              <a:rPr lang="en-US" altLang="zh-TW" dirty="0" smtClean="0"/>
              <a:t>, as is required of a density</a:t>
            </a:r>
            <a:r>
              <a:rPr lang="en-US" altLang="zh-TW" dirty="0" smtClean="0"/>
              <a:t>.</a:t>
            </a:r>
            <a:endParaRPr lang="en-US" altLang="zh-TW" dirty="0" smtClean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4370894"/>
            <a:ext cx="1500198" cy="701180"/>
          </a:xfrm>
          <a:prstGeom prst="rect">
            <a:avLst/>
          </a:prstGeom>
          <a:noFill/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114-3CBF-4183-BE81-59FDA8BE3F2B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514</Words>
  <Application>Microsoft Office PowerPoint</Application>
  <PresentationFormat>如螢幕大小 (4:3)</PresentationFormat>
  <Paragraphs>116</Paragraphs>
  <Slides>16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18" baseType="lpstr">
      <vt:lpstr>Office 佈景主題</vt:lpstr>
      <vt:lpstr>方程式</vt:lpstr>
      <vt:lpstr>Singularly Continuous</vt:lpstr>
      <vt:lpstr>Singularly Continuous</vt:lpstr>
      <vt:lpstr>Constructing the Cantor Set</vt:lpstr>
      <vt:lpstr>The length of the Cantor Set</vt:lpstr>
      <vt:lpstr>The Probability of Cantor Set</vt:lpstr>
      <vt:lpstr>Random Variable</vt:lpstr>
      <vt:lpstr>投影片 7</vt:lpstr>
      <vt:lpstr>投影片 8</vt:lpstr>
      <vt:lpstr>Does Y have a density?</vt:lpstr>
      <vt:lpstr>Does Y have a probability mass function?</vt:lpstr>
      <vt:lpstr>Does Y have a probability mass function? (cont.)</vt:lpstr>
      <vt:lpstr>Cumulative Distribution Function</vt:lpstr>
      <vt:lpstr>Cumulative Distribution Function</vt:lpstr>
      <vt:lpstr>A Singularly Continuous Function</vt:lpstr>
      <vt:lpstr>投影片 15</vt:lpstr>
      <vt:lpstr>Singularly Continuous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A.3 Random Variable with Neither Density nor Probability Mass Function</dc:title>
  <dc:creator>USER</dc:creator>
  <cp:lastModifiedBy>USER</cp:lastModifiedBy>
  <cp:revision>42</cp:revision>
  <dcterms:created xsi:type="dcterms:W3CDTF">2008-08-28T08:20:41Z</dcterms:created>
  <dcterms:modified xsi:type="dcterms:W3CDTF">2008-08-29T02:13:12Z</dcterms:modified>
</cp:coreProperties>
</file>